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61" r:id="rId5"/>
    <p:sldId id="259" r:id="rId6"/>
    <p:sldId id="260" r:id="rId7"/>
    <p:sldId id="262" r:id="rId8"/>
    <p:sldId id="263" r:id="rId9"/>
    <p:sldId id="276" r:id="rId10"/>
    <p:sldId id="271" r:id="rId11"/>
    <p:sldId id="265" r:id="rId12"/>
    <p:sldId id="266" r:id="rId13"/>
    <p:sldId id="272" r:id="rId14"/>
    <p:sldId id="273"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5C2DC-7768-4659-A78D-4DED71212135}"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B1B9F-5E56-4F0F-83C7-0E75CCA7AAEC}" type="slidenum">
              <a:rPr lang="en-US" smtClean="0"/>
              <a:t>‹#›</a:t>
            </a:fld>
            <a:endParaRPr lang="en-US"/>
          </a:p>
        </p:txBody>
      </p:sp>
    </p:spTree>
    <p:extLst>
      <p:ext uri="{BB962C8B-B14F-4D97-AF65-F5344CB8AC3E}">
        <p14:creationId xmlns:p14="http://schemas.microsoft.com/office/powerpoint/2010/main" val="372922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4FC3C89-F9C6-47E0-A52E-01E0DA96809B}" type="datetime1">
              <a:rPr lang="en-US" smtClean="0"/>
              <a:t>4/21/2025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0ACFEC-9B75-469E-B7FB-562226E48BBF}" type="datetime1">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9C6A90A-EAD8-41CB-95F0-0C867F0CC320}"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BD6BF0-B50A-4093-8BC2-6C2582B18135}"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7D9774-ED13-4634-BA3B-C23A5E1DF8BB}"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F415E05-33A4-44E8-8A4B-5D5527ADEDD3}" type="datetime1">
              <a:rPr lang="en-US" smtClean="0"/>
              <a:t>4/21/2025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C0C9535-9F7D-49EC-AC11-1F87487FA093}" type="datetime1">
              <a:rPr lang="en-US" smtClean="0"/>
              <a:t>4/21/2025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AA9550C-7DF2-40E5-B214-35DD4BDED3D8}"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7CE3303-AB75-40BC-BC7A-0A5BD4EA1D17}"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F13C91-40A6-4254-9E2F-6DBF8766305E}"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A840B8-A92A-4AE9-BDB9-0690397B4726}" type="datetime1">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C1462B-8116-48DF-B877-65B09D934CEE}" type="datetime1">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D97AEF-E787-4F9A-AB59-69063410B7D4}" type="datetime1">
              <a:rPr lang="en-US" smtClean="0"/>
              <a:t>4/21/2025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61B949-3BFF-42C7-8376-204265C96D19}" type="datetime1">
              <a:rPr lang="en-US" smtClean="0"/>
              <a:t>4/21/2025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4B1A7-4308-4134-8844-9246EA318FD7}" type="datetime1">
              <a:rPr lang="en-US" smtClean="0"/>
              <a:t>4/21/2025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6F1BB-D429-41A0-BD0E-624496B211C2}" type="datetime1">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671E68-FCAC-4D2E-A12B-336A991A26D8}" type="datetime1">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135770D-B6B2-4B30-B0F6-8D0678639254}" type="datetime1">
              <a:rPr lang="en-US" smtClean="0"/>
              <a:t>4/21/2025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Nada-Disouky/SWAGLA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20https:/www.guru99.com/automation-testing.html" TargetMode="External"/><Relationship Id="rId2" Type="http://schemas.openxmlformats.org/officeDocument/2006/relationships/hyperlink" Target=":%20https:/www.selenium.dev/documentation/en/" TargetMode="External"/><Relationship Id="rId1" Type="http://schemas.openxmlformats.org/officeDocument/2006/relationships/slideLayout" Target="../slideLayouts/slideLayout2.xml"/><Relationship Id="rId5" Type="http://schemas.openxmlformats.org/officeDocument/2006/relationships/hyperlink" Target="https://www.ministryoftesting.com/" TargetMode="External"/><Relationship Id="rId4" Type="http://schemas.openxmlformats.org/officeDocument/2006/relationships/hyperlink" Target="https://www.softwaretestinghelp.com/selenium-tutorial-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A39C9-E309-4305-52FC-F016FD0B008C}"/>
              </a:ext>
            </a:extLst>
          </p:cNvPr>
          <p:cNvSpPr>
            <a:spLocks noGrp="1"/>
          </p:cNvSpPr>
          <p:nvPr>
            <p:ph type="ctrTitle"/>
          </p:nvPr>
        </p:nvSpPr>
        <p:spPr>
          <a:xfrm>
            <a:off x="1154955" y="1111348"/>
            <a:ext cx="9845980" cy="2841673"/>
          </a:xfrm>
        </p:spPr>
        <p:txBody>
          <a:bodyPr/>
          <a:lstStyle/>
          <a:p>
            <a:pPr algn="ctr"/>
            <a:r>
              <a:rPr lang="en-US" b="1" dirty="0">
                <a:solidFill>
                  <a:schemeClr val="accent2">
                    <a:lumMod val="20000"/>
                    <a:lumOff val="80000"/>
                  </a:schemeClr>
                </a:solidFill>
                <a:ea typeface="Cambria Math" panose="02040503050406030204" pitchFamily="18" charset="0"/>
              </a:rPr>
              <a:t>SWAG LABS WEBSITE TEST AUTOMATION PROJECT</a:t>
            </a:r>
          </a:p>
        </p:txBody>
      </p:sp>
      <p:sp>
        <p:nvSpPr>
          <p:cNvPr id="3" name="Subtitle 2">
            <a:extLst>
              <a:ext uri="{FF2B5EF4-FFF2-40B4-BE49-F238E27FC236}">
                <a16:creationId xmlns:a16="http://schemas.microsoft.com/office/drawing/2014/main" id="{A1EC889B-7896-A662-7794-1F289A35AE9D}"/>
              </a:ext>
            </a:extLst>
          </p:cNvPr>
          <p:cNvSpPr>
            <a:spLocks noGrp="1"/>
          </p:cNvSpPr>
          <p:nvPr>
            <p:ph type="subTitle" idx="1"/>
          </p:nvPr>
        </p:nvSpPr>
        <p:spPr>
          <a:xfrm>
            <a:off x="1154955" y="4206240"/>
            <a:ext cx="9677168" cy="1540412"/>
          </a:xfrm>
        </p:spPr>
        <p:txBody>
          <a:bodyPr>
            <a:normAutofit/>
          </a:bodyPr>
          <a:lstStyle/>
          <a:p>
            <a:pPr algn="ctr"/>
            <a:r>
              <a:rPr lang="en-US" sz="2400" dirty="0">
                <a:solidFill>
                  <a:schemeClr val="accent1">
                    <a:lumMod val="40000"/>
                    <a:lumOff val="60000"/>
                  </a:schemeClr>
                </a:solidFill>
                <a:latin typeface="Segoe Print" panose="02000600000000000000" pitchFamily="2" charset="0"/>
                <a:ea typeface="Cambria" panose="02040503050406030204" pitchFamily="18" charset="0"/>
              </a:rPr>
              <a:t>SOFTWARE TESTING TRACK- DIGITAL EGYPT PIONEERS INITIATIVE</a:t>
            </a:r>
          </a:p>
          <a:p>
            <a:endParaRPr lang="en-US" sz="2400" dirty="0">
              <a:solidFill>
                <a:schemeClr val="tx2">
                  <a:lumMod val="20000"/>
                  <a:lumOff val="80000"/>
                </a:schemeClr>
              </a:solidFill>
              <a:latin typeface="Italic"/>
              <a:ea typeface="Cambria" panose="02040503050406030204" pitchFamily="18" charset="0"/>
            </a:endParaRPr>
          </a:p>
        </p:txBody>
      </p:sp>
      <p:sp>
        <p:nvSpPr>
          <p:cNvPr id="4" name="Slide Number Placeholder 3">
            <a:extLst>
              <a:ext uri="{FF2B5EF4-FFF2-40B4-BE49-F238E27FC236}">
                <a16:creationId xmlns:a16="http://schemas.microsoft.com/office/drawing/2014/main" id="{51D509C3-0CFE-0781-70C5-595EC5EB1C13}"/>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283670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6EB2-09D3-3DF5-1D04-6F6D934D1309}"/>
              </a:ext>
            </a:extLst>
          </p:cNvPr>
          <p:cNvSpPr>
            <a:spLocks noGrp="1"/>
          </p:cNvSpPr>
          <p:nvPr>
            <p:ph type="title"/>
          </p:nvPr>
        </p:nvSpPr>
        <p:spPr>
          <a:xfrm>
            <a:off x="1296158" y="1044005"/>
            <a:ext cx="8761413" cy="826997"/>
          </a:xfrm>
        </p:spPr>
        <p:txBody>
          <a:bodyPr/>
          <a:lstStyle/>
          <a:p>
            <a:pPr algn="ctr"/>
            <a:r>
              <a:rPr lang="en-US" sz="4000" b="1" dirty="0">
                <a:solidFill>
                  <a:schemeClr val="accent1">
                    <a:lumMod val="40000"/>
                    <a:lumOff val="60000"/>
                  </a:schemeClr>
                </a:solidFill>
                <a:latin typeface="Segoe Print" panose="02000600000000000000" pitchFamily="2" charset="0"/>
              </a:rPr>
              <a:t>Automation Test Suites</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6D0831C3-B382-FB9D-1EC3-92F4F9D17692}"/>
              </a:ext>
            </a:extLst>
          </p:cNvPr>
          <p:cNvSpPr>
            <a:spLocks noGrp="1"/>
          </p:cNvSpPr>
          <p:nvPr>
            <p:ph idx="1"/>
          </p:nvPr>
        </p:nvSpPr>
        <p:spPr/>
        <p:txBody>
          <a:bodyPr>
            <a:normAutofit/>
          </a:bodyPr>
          <a:lstStyle/>
          <a:p>
            <a:r>
              <a:rPr lang="en-US" sz="2400" dirty="0"/>
              <a:t>User Invalid Login</a:t>
            </a:r>
          </a:p>
          <a:p>
            <a:r>
              <a:rPr lang="en-US" sz="2400" dirty="0"/>
              <a:t>Add To Cart</a:t>
            </a:r>
          </a:p>
          <a:p>
            <a:pPr marL="0" indent="0">
              <a:buNone/>
            </a:pPr>
            <a:endParaRPr lang="en-US" sz="2400" dirty="0"/>
          </a:p>
        </p:txBody>
      </p:sp>
      <p:sp>
        <p:nvSpPr>
          <p:cNvPr id="4" name="Slide Number Placeholder 3">
            <a:extLst>
              <a:ext uri="{FF2B5EF4-FFF2-40B4-BE49-F238E27FC236}">
                <a16:creationId xmlns:a16="http://schemas.microsoft.com/office/drawing/2014/main" id="{909AFC34-3927-B1ED-FBAA-AEF54EC05B3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2668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C928-4116-8F2B-0E56-19DA97E17014}"/>
              </a:ext>
            </a:extLst>
          </p:cNvPr>
          <p:cNvSpPr>
            <a:spLocks noGrp="1"/>
          </p:cNvSpPr>
          <p:nvPr>
            <p:ph type="title"/>
          </p:nvPr>
        </p:nvSpPr>
        <p:spPr/>
        <p:txBody>
          <a:bodyPr/>
          <a:lstStyle/>
          <a:p>
            <a:pPr algn="ctr"/>
            <a:r>
              <a:rPr lang="en-US" sz="4000" b="1" dirty="0">
                <a:solidFill>
                  <a:schemeClr val="accent1">
                    <a:lumMod val="40000"/>
                    <a:lumOff val="60000"/>
                  </a:schemeClr>
                </a:solidFill>
                <a:latin typeface="Segoe Print" panose="02000600000000000000" pitchFamily="2" charset="0"/>
              </a:rPr>
              <a:t>Selenium test scripts</a:t>
            </a:r>
          </a:p>
        </p:txBody>
      </p:sp>
      <p:pic>
        <p:nvPicPr>
          <p:cNvPr id="6" name="Content Placeholder 5">
            <a:extLst>
              <a:ext uri="{FF2B5EF4-FFF2-40B4-BE49-F238E27FC236}">
                <a16:creationId xmlns:a16="http://schemas.microsoft.com/office/drawing/2014/main" id="{AC44C8DE-1593-AF06-A76D-F912DF1FDB5C}"/>
              </a:ext>
            </a:extLst>
          </p:cNvPr>
          <p:cNvPicPr>
            <a:picLocks noGrp="1" noChangeAspect="1"/>
          </p:cNvPicPr>
          <p:nvPr>
            <p:ph idx="1"/>
          </p:nvPr>
        </p:nvPicPr>
        <p:blipFill>
          <a:blip r:embed="rId2"/>
          <a:stretch>
            <a:fillRect/>
          </a:stretch>
        </p:blipFill>
        <p:spPr>
          <a:xfrm>
            <a:off x="1715293" y="2342699"/>
            <a:ext cx="8761413" cy="4421818"/>
          </a:xfrm>
        </p:spPr>
      </p:pic>
      <p:sp>
        <p:nvSpPr>
          <p:cNvPr id="3" name="Slide Number Placeholder 2">
            <a:extLst>
              <a:ext uri="{FF2B5EF4-FFF2-40B4-BE49-F238E27FC236}">
                <a16:creationId xmlns:a16="http://schemas.microsoft.com/office/drawing/2014/main" id="{305AC189-4D60-09E0-F5BD-C8A65E8E4DF8}"/>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079985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6CE22-4D0C-DB95-E4BD-EDADF5316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040AE-FB15-0BE6-5AF4-71F9C86CECF7}"/>
              </a:ext>
            </a:extLst>
          </p:cNvPr>
          <p:cNvSpPr>
            <a:spLocks noGrp="1"/>
          </p:cNvSpPr>
          <p:nvPr>
            <p:ph type="title"/>
          </p:nvPr>
        </p:nvSpPr>
        <p:spPr/>
        <p:txBody>
          <a:bodyPr/>
          <a:lstStyle/>
          <a:p>
            <a:pPr algn="ctr"/>
            <a:r>
              <a:rPr lang="en-US" sz="4000" b="1" dirty="0">
                <a:solidFill>
                  <a:schemeClr val="accent1">
                    <a:lumMod val="40000"/>
                    <a:lumOff val="60000"/>
                  </a:schemeClr>
                </a:solidFill>
                <a:latin typeface="Segoe Print" panose="02000600000000000000" pitchFamily="2" charset="0"/>
              </a:rPr>
              <a:t>Selenium test scripts</a:t>
            </a:r>
          </a:p>
        </p:txBody>
      </p:sp>
      <p:sp>
        <p:nvSpPr>
          <p:cNvPr id="3" name="Slide Number Placeholder 2">
            <a:extLst>
              <a:ext uri="{FF2B5EF4-FFF2-40B4-BE49-F238E27FC236}">
                <a16:creationId xmlns:a16="http://schemas.microsoft.com/office/drawing/2014/main" id="{684D2227-105E-742D-B2E2-9D7B096C876E}"/>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0" name="Content Placeholder 9">
            <a:extLst>
              <a:ext uri="{FF2B5EF4-FFF2-40B4-BE49-F238E27FC236}">
                <a16:creationId xmlns:a16="http://schemas.microsoft.com/office/drawing/2014/main" id="{751A5961-9847-2A7C-EE6F-2885C4E4E111}"/>
              </a:ext>
            </a:extLst>
          </p:cNvPr>
          <p:cNvPicPr>
            <a:picLocks noGrp="1" noChangeAspect="1"/>
          </p:cNvPicPr>
          <p:nvPr>
            <p:ph idx="1"/>
          </p:nvPr>
        </p:nvPicPr>
        <p:blipFill>
          <a:blip r:embed="rId2"/>
          <a:stretch>
            <a:fillRect/>
          </a:stretch>
        </p:blipFill>
        <p:spPr>
          <a:xfrm>
            <a:off x="1926011" y="2347274"/>
            <a:ext cx="8339978" cy="4200427"/>
          </a:xfrm>
        </p:spPr>
      </p:pic>
    </p:spTree>
    <p:extLst>
      <p:ext uri="{BB962C8B-B14F-4D97-AF65-F5344CB8AC3E}">
        <p14:creationId xmlns:p14="http://schemas.microsoft.com/office/powerpoint/2010/main" val="333804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A08E-3009-EAAF-9E28-A0A68F5696A0}"/>
              </a:ext>
            </a:extLst>
          </p:cNvPr>
          <p:cNvSpPr>
            <a:spLocks noGrp="1"/>
          </p:cNvSpPr>
          <p:nvPr>
            <p:ph type="title"/>
          </p:nvPr>
        </p:nvSpPr>
        <p:spPr/>
        <p:txBody>
          <a:bodyPr/>
          <a:lstStyle/>
          <a:p>
            <a:pPr algn="ctr"/>
            <a:r>
              <a:rPr lang="en-US" sz="4000" b="1" dirty="0">
                <a:solidFill>
                  <a:schemeClr val="accent1">
                    <a:lumMod val="40000"/>
                    <a:lumOff val="60000"/>
                  </a:schemeClr>
                </a:solidFill>
                <a:latin typeface="Segoe Print" panose="02000600000000000000" pitchFamily="2" charset="0"/>
              </a:rPr>
              <a:t> The Demo</a:t>
            </a:r>
          </a:p>
        </p:txBody>
      </p:sp>
      <p:pic>
        <p:nvPicPr>
          <p:cNvPr id="5" name="bandicam 2025-04-21 14-58-47-237">
            <a:hlinkClick r:id="" action="ppaction://media"/>
            <a:extLst>
              <a:ext uri="{FF2B5EF4-FFF2-40B4-BE49-F238E27FC236}">
                <a16:creationId xmlns:a16="http://schemas.microsoft.com/office/drawing/2014/main" id="{A7DC87E2-1F58-041B-5DC4-2B7B8B96BC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52454" y="2245721"/>
            <a:ext cx="7887092" cy="4436230"/>
          </a:xfrm>
        </p:spPr>
      </p:pic>
      <p:sp>
        <p:nvSpPr>
          <p:cNvPr id="4" name="Slide Number Placeholder 3">
            <a:extLst>
              <a:ext uri="{FF2B5EF4-FFF2-40B4-BE49-F238E27FC236}">
                <a16:creationId xmlns:a16="http://schemas.microsoft.com/office/drawing/2014/main" id="{A183AB59-FBA2-2C45-7168-EFD0466B1C2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12522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6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DFC4-9FD4-7D6F-0C2E-54E0211E1628}"/>
              </a:ext>
            </a:extLst>
          </p:cNvPr>
          <p:cNvSpPr>
            <a:spLocks noGrp="1"/>
          </p:cNvSpPr>
          <p:nvPr>
            <p:ph type="title"/>
          </p:nvPr>
        </p:nvSpPr>
        <p:spPr>
          <a:xfrm>
            <a:off x="1154954" y="973668"/>
            <a:ext cx="8761413" cy="1122418"/>
          </a:xfrm>
        </p:spPr>
        <p:txBody>
          <a:bodyPr/>
          <a:lstStyle/>
          <a:p>
            <a:pPr algn="ctr"/>
            <a:r>
              <a:rPr lang="en-US" sz="4000" b="1" dirty="0">
                <a:solidFill>
                  <a:schemeClr val="accent1">
                    <a:lumMod val="40000"/>
                    <a:lumOff val="60000"/>
                  </a:schemeClr>
                </a:solidFill>
                <a:latin typeface="Segoe Print" panose="02000600000000000000" pitchFamily="2" charset="0"/>
              </a:rPr>
              <a:t>GitHub Repo</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50F4F165-1E3C-B34F-3556-18D2E95C6D08}"/>
              </a:ext>
            </a:extLst>
          </p:cNvPr>
          <p:cNvSpPr>
            <a:spLocks noGrp="1"/>
          </p:cNvSpPr>
          <p:nvPr>
            <p:ph idx="1"/>
          </p:nvPr>
        </p:nvSpPr>
        <p:spPr/>
        <p:txBody>
          <a:bodyPr/>
          <a:lstStyle/>
          <a:p>
            <a:r>
              <a:rPr lang="en-US" dirty="0">
                <a:hlinkClick r:id="rId2"/>
              </a:rPr>
              <a:t>https://github.com/Nada-Disouky/SWAGLAB</a:t>
            </a:r>
            <a:endParaRPr lang="ar-EG" dirty="0"/>
          </a:p>
          <a:p>
            <a:pPr marL="0" indent="0">
              <a:buNone/>
            </a:pPr>
            <a:endParaRPr lang="en-US" dirty="0"/>
          </a:p>
        </p:txBody>
      </p:sp>
      <p:sp>
        <p:nvSpPr>
          <p:cNvPr id="4" name="Slide Number Placeholder 3">
            <a:extLst>
              <a:ext uri="{FF2B5EF4-FFF2-40B4-BE49-F238E27FC236}">
                <a16:creationId xmlns:a16="http://schemas.microsoft.com/office/drawing/2014/main" id="{A2F47EF8-BB38-EA83-EB8F-0D63C749F925}"/>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446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92DD-F274-2C18-F625-173DEF4730F7}"/>
              </a:ext>
            </a:extLst>
          </p:cNvPr>
          <p:cNvSpPr>
            <a:spLocks noGrp="1"/>
          </p:cNvSpPr>
          <p:nvPr>
            <p:ph type="title"/>
          </p:nvPr>
        </p:nvSpPr>
        <p:spPr/>
        <p:txBody>
          <a:bodyPr/>
          <a:lstStyle/>
          <a:p>
            <a:pPr algn="ctr"/>
            <a:r>
              <a:rPr lang="en-US" sz="4000" b="1" dirty="0">
                <a:solidFill>
                  <a:schemeClr val="accent1">
                    <a:lumMod val="40000"/>
                    <a:lumOff val="60000"/>
                  </a:schemeClr>
                </a:solidFill>
                <a:latin typeface="Segoe Print" panose="02000600000000000000" pitchFamily="2" charset="0"/>
              </a:rPr>
              <a:t>Conclusion</a:t>
            </a:r>
          </a:p>
        </p:txBody>
      </p:sp>
      <p:sp>
        <p:nvSpPr>
          <p:cNvPr id="3" name="Content Placeholder 2">
            <a:extLst>
              <a:ext uri="{FF2B5EF4-FFF2-40B4-BE49-F238E27FC236}">
                <a16:creationId xmlns:a16="http://schemas.microsoft.com/office/drawing/2014/main" id="{A9F49EA7-D5B4-E135-B708-B305DD674EE9}"/>
              </a:ext>
            </a:extLst>
          </p:cNvPr>
          <p:cNvSpPr>
            <a:spLocks noGrp="1"/>
          </p:cNvSpPr>
          <p:nvPr>
            <p:ph idx="1"/>
          </p:nvPr>
        </p:nvSpPr>
        <p:spPr/>
        <p:txBody>
          <a:bodyPr>
            <a:normAutofit/>
          </a:bodyPr>
          <a:lstStyle/>
          <a:p>
            <a:r>
              <a:rPr lang="en-US" sz="2400" dirty="0"/>
              <a:t>In our SWAG Labs Test Automation Project, we focused on automating the login and add-to-cart functionalities using Selenium. Automating these key actions allowed us to speed up testing, reduce manual errors, and ensure more consistent results. This approach improved the efficiency of our testing process and helped us deliver reliable outcomes, ultimately contributing to faster and more effective software quality assurance.</a:t>
            </a:r>
          </a:p>
        </p:txBody>
      </p:sp>
      <p:sp>
        <p:nvSpPr>
          <p:cNvPr id="4" name="Slide Number Placeholder 3">
            <a:extLst>
              <a:ext uri="{FF2B5EF4-FFF2-40B4-BE49-F238E27FC236}">
                <a16:creationId xmlns:a16="http://schemas.microsoft.com/office/drawing/2014/main" id="{71A9E81E-6F87-740F-842B-5438FB00A2D3}"/>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128104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82F5-64E6-7972-F025-F194640FDCA1}"/>
              </a:ext>
            </a:extLst>
          </p:cNvPr>
          <p:cNvSpPr>
            <a:spLocks noGrp="1"/>
          </p:cNvSpPr>
          <p:nvPr>
            <p:ph type="title"/>
          </p:nvPr>
        </p:nvSpPr>
        <p:spPr>
          <a:xfrm>
            <a:off x="1154954" y="973668"/>
            <a:ext cx="8761413" cy="939538"/>
          </a:xfrm>
        </p:spPr>
        <p:txBody>
          <a:bodyPr/>
          <a:lstStyle/>
          <a:p>
            <a:pPr algn="ctr"/>
            <a:r>
              <a:rPr lang="en-US" sz="4000" b="1" dirty="0">
                <a:solidFill>
                  <a:schemeClr val="accent1">
                    <a:lumMod val="40000"/>
                    <a:lumOff val="60000"/>
                  </a:schemeClr>
                </a:solidFill>
                <a:latin typeface="Segoe Print" panose="02000600000000000000" pitchFamily="2" charset="0"/>
              </a:rPr>
              <a:t>Reference</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55A99701-1082-834B-8DA1-2D4C7E77081B}"/>
              </a:ext>
            </a:extLst>
          </p:cNvPr>
          <p:cNvSpPr>
            <a:spLocks noGrp="1"/>
          </p:cNvSpPr>
          <p:nvPr>
            <p:ph idx="1"/>
          </p:nvPr>
        </p:nvSpPr>
        <p:spPr>
          <a:xfrm>
            <a:off x="1154954" y="2468032"/>
            <a:ext cx="4941046" cy="2476763"/>
          </a:xfrm>
        </p:spPr>
        <p:txBody>
          <a:bodyPr>
            <a:noAutofit/>
          </a:bodyPr>
          <a:lstStyle/>
          <a:p>
            <a:r>
              <a:rPr lang="en-US" sz="1400" dirty="0"/>
              <a:t>1. Selenium Official Documentation. Available at</a:t>
            </a:r>
            <a:r>
              <a:rPr lang="en-US" sz="1400" dirty="0">
                <a:solidFill>
                  <a:srgbClr val="8F8F8F"/>
                </a:solidFill>
                <a:hlinkClick r:id="rId2">
                  <a:extLst>
                    <a:ext uri="{A12FA001-AC4F-418D-AE19-62706E023703}">
                      <ahyp:hlinkClr xmlns:ahyp="http://schemas.microsoft.com/office/drawing/2018/hyperlinkcolor" val="tx"/>
                    </a:ext>
                  </a:extLst>
                </a:hlinkClick>
              </a:rPr>
              <a:t>: </a:t>
            </a:r>
            <a:r>
              <a:rPr lang="en-US" sz="1400" dirty="0">
                <a:solidFill>
                  <a:schemeClr val="accent5">
                    <a:lumMod val="75000"/>
                  </a:schemeClr>
                </a:solidFill>
                <a:hlinkClick r:id="rId2">
                  <a:extLst>
                    <a:ext uri="{A12FA001-AC4F-418D-AE19-62706E023703}">
                      <ahyp:hlinkClr xmlns:ahyp="http://schemas.microsoft.com/office/drawing/2018/hyperlinkcolor" val="tx"/>
                    </a:ext>
                  </a:extLst>
                </a:hlinkClick>
              </a:rPr>
              <a:t>https://www.selenium.dev/documentation/en/</a:t>
            </a:r>
            <a:endParaRPr lang="en-US" sz="1400" dirty="0">
              <a:solidFill>
                <a:schemeClr val="accent5">
                  <a:lumMod val="75000"/>
                </a:schemeClr>
              </a:solidFill>
            </a:endParaRPr>
          </a:p>
          <a:p>
            <a:pPr marL="0" indent="0">
              <a:buNone/>
            </a:pPr>
            <a:endParaRPr lang="en-US" sz="1400" dirty="0"/>
          </a:p>
          <a:p>
            <a:r>
              <a:rPr lang="en-US" sz="1400" dirty="0"/>
              <a:t>2. Guru99 Automation Testing Guide. Available at</a:t>
            </a:r>
            <a:r>
              <a:rPr lang="en-US" sz="1400" dirty="0">
                <a:solidFill>
                  <a:srgbClr val="8F8F8F"/>
                </a:solidFill>
                <a:hlinkClick r:id="rId3">
                  <a:extLst>
                    <a:ext uri="{A12FA001-AC4F-418D-AE19-62706E023703}">
                      <ahyp:hlinkClr xmlns:ahyp="http://schemas.microsoft.com/office/drawing/2018/hyperlinkcolor" val="tx"/>
                    </a:ext>
                  </a:extLst>
                </a:hlinkClick>
              </a:rPr>
              <a:t>: </a:t>
            </a:r>
            <a:r>
              <a:rPr lang="en-US" sz="1400" dirty="0">
                <a:solidFill>
                  <a:schemeClr val="accent5">
                    <a:lumMod val="75000"/>
                  </a:schemeClr>
                </a:solidFill>
                <a:hlinkClick r:id="rId3">
                  <a:extLst>
                    <a:ext uri="{A12FA001-AC4F-418D-AE19-62706E023703}">
                      <ahyp:hlinkClr xmlns:ahyp="http://schemas.microsoft.com/office/drawing/2018/hyperlinkcolor" val="tx"/>
                    </a:ext>
                  </a:extLst>
                </a:hlinkClick>
              </a:rPr>
              <a:t>https://www.guru99.com/automation-testing.html</a:t>
            </a:r>
            <a:endParaRPr lang="en-US" sz="1400" dirty="0">
              <a:solidFill>
                <a:schemeClr val="accent5">
                  <a:lumMod val="75000"/>
                </a:schemeClr>
              </a:solidFill>
            </a:endParaRPr>
          </a:p>
          <a:p>
            <a:pPr marL="0" indent="0">
              <a:buNone/>
            </a:pPr>
            <a:endParaRPr lang="en-US" sz="1400" dirty="0"/>
          </a:p>
          <a:p>
            <a:r>
              <a:rPr lang="en-US" sz="1400" dirty="0"/>
              <a:t>3. Software Testing Help - Selenium Tutorials. Available at: </a:t>
            </a:r>
            <a:r>
              <a:rPr lang="en-US" sz="1400" dirty="0">
                <a:solidFill>
                  <a:schemeClr val="accent5">
                    <a:lumMod val="75000"/>
                  </a:schemeClr>
                </a:solidFill>
                <a:hlinkClick r:id="rId4">
                  <a:extLst>
                    <a:ext uri="{A12FA001-AC4F-418D-AE19-62706E023703}">
                      <ahyp:hlinkClr xmlns:ahyp="http://schemas.microsoft.com/office/drawing/2018/hyperlinkcolor" val="tx"/>
                    </a:ext>
                  </a:extLst>
                </a:hlinkClick>
              </a:rPr>
              <a:t>https://www.softwaretestinghelp.com/selenium-tutorial-1/</a:t>
            </a:r>
            <a:endParaRPr lang="en-US" sz="1400" dirty="0">
              <a:solidFill>
                <a:schemeClr val="accent5">
                  <a:lumMod val="75000"/>
                </a:schemeClr>
              </a:solidFill>
            </a:endParaRPr>
          </a:p>
          <a:p>
            <a:pPr marL="0" indent="0">
              <a:buNone/>
            </a:pPr>
            <a:endParaRPr lang="en-US" sz="1400" dirty="0"/>
          </a:p>
          <a:p>
            <a:r>
              <a:rPr lang="en-US" sz="1400" dirty="0"/>
              <a:t>4. "Test Automation Best Practices" by Ministry of Testing. Available at: </a:t>
            </a:r>
            <a:r>
              <a:rPr lang="en-US" sz="1400" dirty="0">
                <a:solidFill>
                  <a:schemeClr val="accent5">
                    <a:lumMod val="75000"/>
                  </a:schemeClr>
                </a:solidFill>
                <a:hlinkClick r:id="rId5">
                  <a:extLst>
                    <a:ext uri="{A12FA001-AC4F-418D-AE19-62706E023703}">
                      <ahyp:hlinkClr xmlns:ahyp="http://schemas.microsoft.com/office/drawing/2018/hyperlinkcolor" val="tx"/>
                    </a:ext>
                  </a:extLst>
                </a:hlinkClick>
              </a:rPr>
              <a:t>https://www.ministryoftesting.com/</a:t>
            </a:r>
            <a:endParaRPr lang="en-US" sz="1400" dirty="0">
              <a:solidFill>
                <a:schemeClr val="accent5">
                  <a:lumMod val="75000"/>
                </a:schemeClr>
              </a:solidFill>
            </a:endParaRPr>
          </a:p>
        </p:txBody>
      </p:sp>
      <p:sp>
        <p:nvSpPr>
          <p:cNvPr id="4" name="Slide Number Placeholder 3">
            <a:extLst>
              <a:ext uri="{FF2B5EF4-FFF2-40B4-BE49-F238E27FC236}">
                <a16:creationId xmlns:a16="http://schemas.microsoft.com/office/drawing/2014/main" id="{3F50B1B7-B65C-A329-9C02-69FE8E5955D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464726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4795F8-3576-E770-36E5-0AA02E0562D3}"/>
              </a:ext>
            </a:extLst>
          </p:cNvPr>
          <p:cNvSpPr>
            <a:spLocks noGrp="1"/>
          </p:cNvSpPr>
          <p:nvPr>
            <p:ph type="body" idx="1"/>
          </p:nvPr>
        </p:nvSpPr>
        <p:spPr/>
        <p:txBody>
          <a:bodyPr/>
          <a:lstStyle/>
          <a:p>
            <a:r>
              <a:rPr lang="en-US" sz="3200" b="1" dirty="0">
                <a:latin typeface="Segoe Print" panose="02000600000000000000" pitchFamily="2" charset="0"/>
              </a:rPr>
              <a:t>Team Members </a:t>
            </a:r>
          </a:p>
        </p:txBody>
      </p:sp>
      <p:sp>
        <p:nvSpPr>
          <p:cNvPr id="6" name="Content Placeholder 5">
            <a:extLst>
              <a:ext uri="{FF2B5EF4-FFF2-40B4-BE49-F238E27FC236}">
                <a16:creationId xmlns:a16="http://schemas.microsoft.com/office/drawing/2014/main" id="{86CC41CB-7D3E-0A88-3022-A37E9E9C127F}"/>
              </a:ext>
            </a:extLst>
          </p:cNvPr>
          <p:cNvSpPr>
            <a:spLocks noGrp="1"/>
          </p:cNvSpPr>
          <p:nvPr>
            <p:ph sz="half" idx="2"/>
          </p:nvPr>
        </p:nvSpPr>
        <p:spPr>
          <a:xfrm>
            <a:off x="1154954" y="3429000"/>
            <a:ext cx="4825158" cy="2985868"/>
          </a:xfrm>
        </p:spPr>
        <p:txBody>
          <a:bodyPr>
            <a:normAutofit/>
          </a:bodyPr>
          <a:lstStyle/>
          <a:p>
            <a:r>
              <a:rPr lang="en-US" sz="2400" dirty="0"/>
              <a:t>Rana Reda</a:t>
            </a:r>
          </a:p>
          <a:p>
            <a:r>
              <a:rPr lang="en-US" sz="2400" dirty="0"/>
              <a:t>Nada Disouky</a:t>
            </a:r>
          </a:p>
          <a:p>
            <a:r>
              <a:rPr lang="en-US" sz="2400" dirty="0"/>
              <a:t>Rewaa Hany</a:t>
            </a:r>
          </a:p>
          <a:p>
            <a:r>
              <a:rPr lang="en-US" sz="2400" dirty="0"/>
              <a:t>Mohamed Moustafa</a:t>
            </a:r>
          </a:p>
          <a:p>
            <a:pPr marL="0" indent="0">
              <a:buNone/>
            </a:pPr>
            <a:endParaRPr lang="en-US" dirty="0"/>
          </a:p>
        </p:txBody>
      </p:sp>
      <p:sp>
        <p:nvSpPr>
          <p:cNvPr id="7" name="Text Placeholder 6">
            <a:extLst>
              <a:ext uri="{FF2B5EF4-FFF2-40B4-BE49-F238E27FC236}">
                <a16:creationId xmlns:a16="http://schemas.microsoft.com/office/drawing/2014/main" id="{9891083B-5BC2-38F0-513B-86261E21062B}"/>
              </a:ext>
            </a:extLst>
          </p:cNvPr>
          <p:cNvSpPr>
            <a:spLocks noGrp="1"/>
          </p:cNvSpPr>
          <p:nvPr>
            <p:ph type="body" sz="quarter" idx="3"/>
          </p:nvPr>
        </p:nvSpPr>
        <p:spPr/>
        <p:txBody>
          <a:bodyPr/>
          <a:lstStyle/>
          <a:p>
            <a:r>
              <a:rPr lang="en-US" sz="3200" b="1" dirty="0">
                <a:latin typeface="Segoe Print" panose="02000600000000000000" pitchFamily="2" charset="0"/>
              </a:rPr>
              <a:t>Supervisor</a:t>
            </a:r>
          </a:p>
        </p:txBody>
      </p:sp>
      <p:sp>
        <p:nvSpPr>
          <p:cNvPr id="8" name="Content Placeholder 7">
            <a:extLst>
              <a:ext uri="{FF2B5EF4-FFF2-40B4-BE49-F238E27FC236}">
                <a16:creationId xmlns:a16="http://schemas.microsoft.com/office/drawing/2014/main" id="{64022637-9E94-1B84-5084-14DC58BF5C7A}"/>
              </a:ext>
            </a:extLst>
          </p:cNvPr>
          <p:cNvSpPr>
            <a:spLocks noGrp="1"/>
          </p:cNvSpPr>
          <p:nvPr>
            <p:ph sz="quarter" idx="4"/>
          </p:nvPr>
        </p:nvSpPr>
        <p:spPr>
          <a:xfrm>
            <a:off x="6208712" y="3429000"/>
            <a:ext cx="4825159" cy="2985868"/>
          </a:xfrm>
        </p:spPr>
        <p:txBody>
          <a:bodyPr>
            <a:normAutofit/>
          </a:bodyPr>
          <a:lstStyle/>
          <a:p>
            <a:r>
              <a:rPr lang="en-US" sz="2400" dirty="0"/>
              <a:t>Eng. Ahmed Abass</a:t>
            </a:r>
          </a:p>
        </p:txBody>
      </p:sp>
      <p:sp>
        <p:nvSpPr>
          <p:cNvPr id="2" name="Slide Number Placeholder 1">
            <a:extLst>
              <a:ext uri="{FF2B5EF4-FFF2-40B4-BE49-F238E27FC236}">
                <a16:creationId xmlns:a16="http://schemas.microsoft.com/office/drawing/2014/main" id="{3946509D-9100-3900-604D-0F8FB20F65D4}"/>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306919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795C-3A0D-28AB-EC00-867590BC6311}"/>
              </a:ext>
            </a:extLst>
          </p:cNvPr>
          <p:cNvSpPr>
            <a:spLocks noGrp="1"/>
          </p:cNvSpPr>
          <p:nvPr>
            <p:ph type="title"/>
          </p:nvPr>
        </p:nvSpPr>
        <p:spPr/>
        <p:txBody>
          <a:bodyPr/>
          <a:lstStyle/>
          <a:p>
            <a:pPr algn="ctr"/>
            <a:r>
              <a:rPr lang="en-US" sz="4800" b="1" dirty="0">
                <a:solidFill>
                  <a:schemeClr val="accent1">
                    <a:lumMod val="40000"/>
                    <a:lumOff val="60000"/>
                  </a:schemeClr>
                </a:solidFill>
                <a:latin typeface="Segoe Print" panose="02000600000000000000" pitchFamily="2" charset="0"/>
              </a:rPr>
              <a:t>Index</a:t>
            </a:r>
          </a:p>
        </p:txBody>
      </p:sp>
      <p:sp>
        <p:nvSpPr>
          <p:cNvPr id="3" name="Content Placeholder 2">
            <a:extLst>
              <a:ext uri="{FF2B5EF4-FFF2-40B4-BE49-F238E27FC236}">
                <a16:creationId xmlns:a16="http://schemas.microsoft.com/office/drawing/2014/main" id="{2505F00B-514D-41A7-A16D-3ABFEC1FD622}"/>
              </a:ext>
            </a:extLst>
          </p:cNvPr>
          <p:cNvSpPr>
            <a:spLocks noGrp="1"/>
          </p:cNvSpPr>
          <p:nvPr>
            <p:ph idx="1"/>
          </p:nvPr>
        </p:nvSpPr>
        <p:spPr>
          <a:xfrm>
            <a:off x="872198" y="2377440"/>
            <a:ext cx="10958732" cy="4375052"/>
          </a:xfrm>
        </p:spPr>
        <p:txBody>
          <a:bodyPr>
            <a:normAutofit fontScale="40000" lnSpcReduction="20000"/>
          </a:bodyPr>
          <a:lstStyle/>
          <a:p>
            <a:r>
              <a:rPr lang="en-US" sz="5100" dirty="0"/>
              <a:t>What Is Test Automation</a:t>
            </a:r>
          </a:p>
          <a:p>
            <a:r>
              <a:rPr lang="en-US" sz="5100" dirty="0"/>
              <a:t>Why Use Automated Testing</a:t>
            </a:r>
          </a:p>
          <a:p>
            <a:r>
              <a:rPr lang="en-US" sz="5100" dirty="0"/>
              <a:t>Brief About SWAG Labs</a:t>
            </a:r>
          </a:p>
          <a:p>
            <a:r>
              <a:rPr lang="en-US" sz="5100" dirty="0"/>
              <a:t>Test Automation Process</a:t>
            </a:r>
          </a:p>
          <a:p>
            <a:r>
              <a:rPr lang="en-US" sz="5100" dirty="0"/>
              <a:t>Tools Used</a:t>
            </a:r>
          </a:p>
          <a:p>
            <a:r>
              <a:rPr lang="en-US" sz="5100" dirty="0"/>
              <a:t>Selenium Test Scripts</a:t>
            </a:r>
          </a:p>
          <a:p>
            <a:r>
              <a:rPr lang="en-US" sz="5100" dirty="0"/>
              <a:t>Automation Test Suites</a:t>
            </a:r>
          </a:p>
          <a:p>
            <a:r>
              <a:rPr lang="en-US" sz="5100" dirty="0"/>
              <a:t>The Demo</a:t>
            </a:r>
          </a:p>
          <a:p>
            <a:r>
              <a:rPr lang="en-US" sz="5100" dirty="0"/>
              <a:t>GitHub Repo</a:t>
            </a:r>
          </a:p>
          <a:p>
            <a:r>
              <a:rPr lang="en-US" sz="5100" dirty="0"/>
              <a:t>Conclusion</a:t>
            </a:r>
          </a:p>
          <a:p>
            <a:r>
              <a:rPr lang="en-US" sz="5100" dirty="0"/>
              <a:t>Reference</a:t>
            </a:r>
          </a:p>
          <a:p>
            <a:endParaRPr lang="en-US" dirty="0"/>
          </a:p>
        </p:txBody>
      </p:sp>
      <p:sp>
        <p:nvSpPr>
          <p:cNvPr id="4" name="Slide Number Placeholder 3">
            <a:extLst>
              <a:ext uri="{FF2B5EF4-FFF2-40B4-BE49-F238E27FC236}">
                <a16:creationId xmlns:a16="http://schemas.microsoft.com/office/drawing/2014/main" id="{E0795D98-007E-3B6A-5B95-75DA77AB3195}"/>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17471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20C8-04D3-0028-7C96-27FE6ECF94A2}"/>
              </a:ext>
            </a:extLst>
          </p:cNvPr>
          <p:cNvSpPr>
            <a:spLocks noGrp="1"/>
          </p:cNvSpPr>
          <p:nvPr>
            <p:ph type="title"/>
          </p:nvPr>
        </p:nvSpPr>
        <p:spPr/>
        <p:txBody>
          <a:bodyPr/>
          <a:lstStyle/>
          <a:p>
            <a:pPr algn="ctr"/>
            <a:r>
              <a:rPr lang="en-US" sz="4000" b="1" dirty="0">
                <a:solidFill>
                  <a:schemeClr val="accent1">
                    <a:lumMod val="40000"/>
                    <a:lumOff val="60000"/>
                  </a:schemeClr>
                </a:solidFill>
                <a:latin typeface="Segoe Print" panose="02000600000000000000" pitchFamily="2" charset="0"/>
              </a:rPr>
              <a:t>What Is Test Automation</a:t>
            </a:r>
          </a:p>
        </p:txBody>
      </p:sp>
      <p:sp>
        <p:nvSpPr>
          <p:cNvPr id="3" name="Content Placeholder 2">
            <a:extLst>
              <a:ext uri="{FF2B5EF4-FFF2-40B4-BE49-F238E27FC236}">
                <a16:creationId xmlns:a16="http://schemas.microsoft.com/office/drawing/2014/main" id="{5F884B46-1CA4-40C3-EE1A-68A9668AA30F}"/>
              </a:ext>
            </a:extLst>
          </p:cNvPr>
          <p:cNvSpPr>
            <a:spLocks noGrp="1"/>
          </p:cNvSpPr>
          <p:nvPr>
            <p:ph idx="1"/>
          </p:nvPr>
        </p:nvSpPr>
        <p:spPr>
          <a:xfrm>
            <a:off x="1154954" y="2603500"/>
            <a:ext cx="10282080" cy="3994248"/>
          </a:xfrm>
        </p:spPr>
        <p:txBody>
          <a:bodyPr>
            <a:normAutofit/>
          </a:bodyPr>
          <a:lstStyle/>
          <a:p>
            <a:r>
              <a:rPr lang="en-US" sz="3600" dirty="0"/>
              <a:t>Test automation is the process of automatically running tests, managing test data, and using the results to improve software quality. It replaces repetitive manual testing with efficient, reliable automation.</a:t>
            </a:r>
          </a:p>
        </p:txBody>
      </p:sp>
      <p:sp>
        <p:nvSpPr>
          <p:cNvPr id="4" name="Slide Number Placeholder 3">
            <a:extLst>
              <a:ext uri="{FF2B5EF4-FFF2-40B4-BE49-F238E27FC236}">
                <a16:creationId xmlns:a16="http://schemas.microsoft.com/office/drawing/2014/main" id="{6DBA02C9-D1E2-360F-6C5C-E4B883859A52}"/>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42714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EEBA-C2BB-8AF5-F5A0-EE7029CF3E2D}"/>
              </a:ext>
            </a:extLst>
          </p:cNvPr>
          <p:cNvSpPr>
            <a:spLocks noGrp="1"/>
          </p:cNvSpPr>
          <p:nvPr>
            <p:ph type="title"/>
          </p:nvPr>
        </p:nvSpPr>
        <p:spPr>
          <a:xfrm>
            <a:off x="1154954" y="928468"/>
            <a:ext cx="9550560" cy="1012874"/>
          </a:xfrm>
        </p:spPr>
        <p:txBody>
          <a:bodyPr/>
          <a:lstStyle/>
          <a:p>
            <a:pPr algn="ctr"/>
            <a:r>
              <a:rPr lang="en-US" sz="4000" b="1" dirty="0">
                <a:solidFill>
                  <a:schemeClr val="accent1">
                    <a:lumMod val="40000"/>
                    <a:lumOff val="60000"/>
                  </a:schemeClr>
                </a:solidFill>
                <a:latin typeface="Segoe Print" panose="02000600000000000000" pitchFamily="2" charset="0"/>
              </a:rPr>
              <a:t>Why use automated testing</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A15CA31E-A5CD-FADB-47CA-61F89A6D656F}"/>
              </a:ext>
            </a:extLst>
          </p:cNvPr>
          <p:cNvSpPr>
            <a:spLocks noGrp="1"/>
          </p:cNvSpPr>
          <p:nvPr>
            <p:ph idx="1"/>
          </p:nvPr>
        </p:nvSpPr>
        <p:spPr>
          <a:xfrm>
            <a:off x="422031" y="2236763"/>
            <a:ext cx="10930597" cy="3924886"/>
          </a:xfrm>
        </p:spPr>
        <p:txBody>
          <a:bodyPr>
            <a:noAutofit/>
          </a:bodyPr>
          <a:lstStyle/>
          <a:p>
            <a:pPr marL="1828800" lvl="4" indent="0">
              <a:buNone/>
            </a:pPr>
            <a:r>
              <a:rPr lang="en-US" sz="2000" b="1" dirty="0"/>
              <a:t>Why we prefer automation over manual in many cases:</a:t>
            </a:r>
          </a:p>
          <a:p>
            <a:endParaRPr lang="en-US" dirty="0"/>
          </a:p>
          <a:p>
            <a:r>
              <a:rPr lang="en-US" dirty="0"/>
              <a:t>More Testing, Less Effort: Automation lets you test more in less time and with fewer people.</a:t>
            </a:r>
          </a:p>
          <a:p>
            <a:endParaRPr lang="en-US" dirty="0"/>
          </a:p>
          <a:p>
            <a:r>
              <a:rPr lang="en-US" dirty="0"/>
              <a:t>24/7 Testing: Automated tests run any time—even when your team is offline.</a:t>
            </a:r>
          </a:p>
          <a:p>
            <a:endParaRPr lang="en-US" dirty="0"/>
          </a:p>
          <a:p>
            <a:r>
              <a:rPr lang="en-US" dirty="0"/>
              <a:t>Faster Delivery: Speeds up feature releases by reducing regression testing time.</a:t>
            </a:r>
          </a:p>
          <a:p>
            <a:endParaRPr lang="en-US" dirty="0"/>
          </a:p>
          <a:p>
            <a:r>
              <a:rPr lang="en-US" dirty="0"/>
              <a:t>Smoother Releases: Automated tests can run during development, catching bugs early.</a:t>
            </a:r>
          </a:p>
          <a:p>
            <a:endParaRPr lang="en-US" dirty="0"/>
          </a:p>
          <a:p>
            <a:r>
              <a:rPr lang="en-US" dirty="0"/>
              <a:t>Better Resource Use: Saves time for testers to focus on more complex, creative tasks.</a:t>
            </a:r>
          </a:p>
        </p:txBody>
      </p:sp>
      <p:sp>
        <p:nvSpPr>
          <p:cNvPr id="4" name="Slide Number Placeholder 3">
            <a:extLst>
              <a:ext uri="{FF2B5EF4-FFF2-40B4-BE49-F238E27FC236}">
                <a16:creationId xmlns:a16="http://schemas.microsoft.com/office/drawing/2014/main" id="{67397F37-9AFF-7DEE-7635-9C0FB8BF2DB0}"/>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52648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F4E5-D8C3-C148-DF29-DC4C647C14EE}"/>
              </a:ext>
            </a:extLst>
          </p:cNvPr>
          <p:cNvSpPr>
            <a:spLocks noGrp="1"/>
          </p:cNvSpPr>
          <p:nvPr>
            <p:ph type="title"/>
          </p:nvPr>
        </p:nvSpPr>
        <p:spPr>
          <a:xfrm>
            <a:off x="1154954" y="618978"/>
            <a:ext cx="8761413" cy="1984522"/>
          </a:xfrm>
        </p:spPr>
        <p:txBody>
          <a:bodyPr/>
          <a:lstStyle/>
          <a:p>
            <a:pPr algn="ctr"/>
            <a:r>
              <a:rPr lang="en-US" sz="4000" b="1" dirty="0">
                <a:solidFill>
                  <a:schemeClr val="accent1">
                    <a:lumMod val="40000"/>
                    <a:lumOff val="60000"/>
                  </a:schemeClr>
                </a:solidFill>
                <a:latin typeface="Segoe Print" panose="02000600000000000000" pitchFamily="2" charset="0"/>
              </a:rPr>
              <a:t>Brief About SWAG Labs</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3" name="Content Placeholder 2">
            <a:extLst>
              <a:ext uri="{FF2B5EF4-FFF2-40B4-BE49-F238E27FC236}">
                <a16:creationId xmlns:a16="http://schemas.microsoft.com/office/drawing/2014/main" id="{8DDE9378-633D-185C-1142-A0A11943AC49}"/>
              </a:ext>
            </a:extLst>
          </p:cNvPr>
          <p:cNvSpPr>
            <a:spLocks noGrp="1"/>
          </p:cNvSpPr>
          <p:nvPr>
            <p:ph idx="1"/>
          </p:nvPr>
        </p:nvSpPr>
        <p:spPr>
          <a:xfrm>
            <a:off x="576775" y="2603500"/>
            <a:ext cx="10213145" cy="4064586"/>
          </a:xfrm>
        </p:spPr>
        <p:txBody>
          <a:bodyPr>
            <a:normAutofit fontScale="92500" lnSpcReduction="10000"/>
          </a:bodyPr>
          <a:lstStyle/>
          <a:p>
            <a:r>
              <a:rPr lang="en-US" sz="1900" dirty="0"/>
              <a:t>Swag Labs is a demo e-commerce website used for testing and showcasing automation. It provides various functionalities, such as login, product filtering, adding items to the cart, and completing a purchase.</a:t>
            </a:r>
          </a:p>
          <a:p>
            <a:endParaRPr lang="en-US" sz="1900" dirty="0"/>
          </a:p>
          <a:p>
            <a:pPr marL="0" indent="0">
              <a:buNone/>
            </a:pPr>
            <a:r>
              <a:rPr lang="en-US" sz="1900" b="1" dirty="0"/>
              <a:t>In our project, we:</a:t>
            </a:r>
          </a:p>
          <a:p>
            <a:endParaRPr lang="en-US" sz="1900" dirty="0"/>
          </a:p>
          <a:p>
            <a:r>
              <a:rPr lang="en-US" sz="1900" dirty="0"/>
              <a:t>Used manual testing and Selenium WebDriver to test main features.</a:t>
            </a:r>
          </a:p>
          <a:p>
            <a:endParaRPr lang="en-US" sz="1900" dirty="0"/>
          </a:p>
          <a:p>
            <a:r>
              <a:rPr lang="en-US" sz="1900" dirty="0"/>
              <a:t>Created test cases for basic user actions like login and adding items to the cart.</a:t>
            </a:r>
          </a:p>
          <a:p>
            <a:endParaRPr lang="en-US" sz="1900" dirty="0"/>
          </a:p>
          <a:p>
            <a:r>
              <a:rPr lang="en-US" sz="1900" dirty="0"/>
              <a:t>Followed a basic automation framework (no APIs used</a:t>
            </a:r>
            <a:r>
              <a:rPr lang="en-US" dirty="0"/>
              <a:t>).</a:t>
            </a:r>
          </a:p>
        </p:txBody>
      </p:sp>
      <p:sp>
        <p:nvSpPr>
          <p:cNvPr id="4" name="Slide Number Placeholder 3">
            <a:extLst>
              <a:ext uri="{FF2B5EF4-FFF2-40B4-BE49-F238E27FC236}">
                <a16:creationId xmlns:a16="http://schemas.microsoft.com/office/drawing/2014/main" id="{4011B828-064B-8D53-8154-1D7C9E082FDD}"/>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522510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E7D66-70D8-37C1-D818-ADC66A726975}"/>
              </a:ext>
            </a:extLst>
          </p:cNvPr>
          <p:cNvSpPr>
            <a:spLocks noGrp="1"/>
          </p:cNvSpPr>
          <p:nvPr>
            <p:ph type="title"/>
          </p:nvPr>
        </p:nvSpPr>
        <p:spPr>
          <a:xfrm>
            <a:off x="1154954" y="973668"/>
            <a:ext cx="8761413" cy="1136486"/>
          </a:xfrm>
        </p:spPr>
        <p:txBody>
          <a:bodyPr/>
          <a:lstStyle/>
          <a:p>
            <a:pPr algn="ctr"/>
            <a:r>
              <a:rPr lang="en-US" sz="4000" b="1" dirty="0">
                <a:solidFill>
                  <a:schemeClr val="accent1">
                    <a:lumMod val="40000"/>
                    <a:lumOff val="60000"/>
                  </a:schemeClr>
                </a:solidFill>
                <a:latin typeface="Segoe Print" panose="02000600000000000000" pitchFamily="2" charset="0"/>
              </a:rPr>
              <a:t>Test Automation Process</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pic>
        <p:nvPicPr>
          <p:cNvPr id="5" name="Content Placeholder 4">
            <a:extLst>
              <a:ext uri="{FF2B5EF4-FFF2-40B4-BE49-F238E27FC236}">
                <a16:creationId xmlns:a16="http://schemas.microsoft.com/office/drawing/2014/main" id="{F4C80068-1D10-F10E-B418-F5FE271B9219}"/>
              </a:ext>
            </a:extLst>
          </p:cNvPr>
          <p:cNvPicPr>
            <a:picLocks noGrp="1" noChangeAspect="1"/>
          </p:cNvPicPr>
          <p:nvPr>
            <p:ph idx="1"/>
          </p:nvPr>
        </p:nvPicPr>
        <p:blipFill>
          <a:blip r:embed="rId2"/>
          <a:stretch>
            <a:fillRect/>
          </a:stretch>
        </p:blipFill>
        <p:spPr>
          <a:xfrm>
            <a:off x="731520" y="2576868"/>
            <a:ext cx="10353822" cy="4069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D8BF447E-32F0-0F9B-6621-DC41FAECE8E7}"/>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35265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135F-A64B-5851-E303-F1E449DC49C7}"/>
              </a:ext>
            </a:extLst>
          </p:cNvPr>
          <p:cNvSpPr>
            <a:spLocks noGrp="1"/>
          </p:cNvSpPr>
          <p:nvPr>
            <p:ph type="title"/>
          </p:nvPr>
        </p:nvSpPr>
        <p:spPr>
          <a:xfrm>
            <a:off x="2349305" y="888609"/>
            <a:ext cx="6400800" cy="1215684"/>
          </a:xfrm>
        </p:spPr>
        <p:txBody>
          <a:bodyPr/>
          <a:lstStyle/>
          <a:p>
            <a:pPr algn="ctr"/>
            <a:r>
              <a:rPr lang="en-US" sz="4000" b="1" dirty="0">
                <a:solidFill>
                  <a:schemeClr val="accent1">
                    <a:lumMod val="40000"/>
                    <a:lumOff val="60000"/>
                  </a:schemeClr>
                </a:solidFill>
                <a:latin typeface="Segoe Print" panose="02000600000000000000" pitchFamily="2" charset="0"/>
              </a:rPr>
              <a:t>Tools Used</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5" name="Content Placeholder 4">
            <a:extLst>
              <a:ext uri="{FF2B5EF4-FFF2-40B4-BE49-F238E27FC236}">
                <a16:creationId xmlns:a16="http://schemas.microsoft.com/office/drawing/2014/main" id="{04A6F571-0C48-118B-DBCE-40ECF36E9405}"/>
              </a:ext>
            </a:extLst>
          </p:cNvPr>
          <p:cNvSpPr>
            <a:spLocks noGrp="1"/>
          </p:cNvSpPr>
          <p:nvPr>
            <p:ph idx="1"/>
          </p:nvPr>
        </p:nvSpPr>
        <p:spPr>
          <a:xfrm>
            <a:off x="323558" y="2433711"/>
            <a:ext cx="10663310" cy="4290646"/>
          </a:xfrm>
        </p:spPr>
        <p:txBody>
          <a:bodyPr>
            <a:noAutofit/>
          </a:bodyPr>
          <a:lstStyle/>
          <a:p>
            <a:pPr marL="0" indent="0">
              <a:buNone/>
            </a:pPr>
            <a:r>
              <a:rPr lang="en-US" sz="2400" b="1" dirty="0"/>
              <a:t>1. Selenium WebDriver</a:t>
            </a:r>
          </a:p>
          <a:p>
            <a:pPr marL="0" indent="0">
              <a:buNone/>
            </a:pPr>
            <a:r>
              <a:rPr lang="en-US" sz="2000" dirty="0"/>
              <a:t>– Used to automate browser actions and simulate user interactions with the Swag Labs website.</a:t>
            </a:r>
          </a:p>
          <a:p>
            <a:pPr marL="0" indent="0">
              <a:buNone/>
            </a:pPr>
            <a:endParaRPr lang="en-US" sz="2000" dirty="0"/>
          </a:p>
          <a:p>
            <a:pPr marL="0" indent="0">
              <a:buNone/>
            </a:pPr>
            <a:r>
              <a:rPr lang="en-US" sz="2400" b="1" dirty="0"/>
              <a:t>2. Java</a:t>
            </a:r>
          </a:p>
          <a:p>
            <a:pPr marL="0" indent="0">
              <a:buNone/>
            </a:pPr>
            <a:r>
              <a:rPr lang="en-US" sz="2000" dirty="0"/>
              <a:t>– The programming language used to write the automation test scripts.</a:t>
            </a:r>
          </a:p>
          <a:p>
            <a:pPr marL="0" indent="0">
              <a:buNone/>
            </a:pPr>
            <a:endParaRPr lang="en-US" sz="2000" dirty="0"/>
          </a:p>
          <a:p>
            <a:pPr marL="0" indent="0">
              <a:buNone/>
            </a:pPr>
            <a:r>
              <a:rPr lang="en-US" sz="2400" b="1" dirty="0"/>
              <a:t>3. IntelliJ IDEA</a:t>
            </a:r>
          </a:p>
          <a:p>
            <a:pPr marL="0" indent="0">
              <a:buNone/>
            </a:pPr>
            <a:r>
              <a:rPr lang="en-US" sz="2000" dirty="0"/>
              <a:t>– IDE (Integrated Development Environment) used for writing and running the automation code.</a:t>
            </a:r>
          </a:p>
          <a:p>
            <a:pPr marL="0" indent="0">
              <a:buNone/>
            </a:pPr>
            <a:endParaRPr lang="en-US" sz="1400" b="1" dirty="0"/>
          </a:p>
        </p:txBody>
      </p:sp>
      <p:sp>
        <p:nvSpPr>
          <p:cNvPr id="3" name="Slide Number Placeholder 2">
            <a:extLst>
              <a:ext uri="{FF2B5EF4-FFF2-40B4-BE49-F238E27FC236}">
                <a16:creationId xmlns:a16="http://schemas.microsoft.com/office/drawing/2014/main" id="{749B52DE-AD1F-3A5E-8303-152201597CBC}"/>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609369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A9DE1-7148-F048-8909-D88DAE59E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158C5-F415-A653-8955-E8550FD46265}"/>
              </a:ext>
            </a:extLst>
          </p:cNvPr>
          <p:cNvSpPr>
            <a:spLocks noGrp="1"/>
          </p:cNvSpPr>
          <p:nvPr>
            <p:ph type="title"/>
          </p:nvPr>
        </p:nvSpPr>
        <p:spPr>
          <a:xfrm>
            <a:off x="2349305" y="888609"/>
            <a:ext cx="6400800" cy="1215684"/>
          </a:xfrm>
        </p:spPr>
        <p:txBody>
          <a:bodyPr/>
          <a:lstStyle/>
          <a:p>
            <a:pPr algn="ctr"/>
            <a:r>
              <a:rPr lang="en-US" sz="4000" b="1" dirty="0">
                <a:solidFill>
                  <a:schemeClr val="accent1">
                    <a:lumMod val="40000"/>
                    <a:lumOff val="60000"/>
                  </a:schemeClr>
                </a:solidFill>
                <a:latin typeface="Segoe Print" panose="02000600000000000000" pitchFamily="2" charset="0"/>
              </a:rPr>
              <a:t>Tools Used</a:t>
            </a:r>
            <a:br>
              <a:rPr lang="en-US" sz="4000" b="1" dirty="0">
                <a:solidFill>
                  <a:schemeClr val="accent1">
                    <a:lumMod val="40000"/>
                    <a:lumOff val="60000"/>
                  </a:schemeClr>
                </a:solidFill>
                <a:latin typeface="Segoe Print" panose="02000600000000000000" pitchFamily="2" charset="0"/>
              </a:rPr>
            </a:br>
            <a:endParaRPr lang="en-US" sz="4000" b="1" dirty="0">
              <a:solidFill>
                <a:schemeClr val="accent1">
                  <a:lumMod val="40000"/>
                  <a:lumOff val="60000"/>
                </a:schemeClr>
              </a:solidFill>
              <a:latin typeface="Segoe Print" panose="02000600000000000000" pitchFamily="2" charset="0"/>
            </a:endParaRPr>
          </a:p>
        </p:txBody>
      </p:sp>
      <p:sp>
        <p:nvSpPr>
          <p:cNvPr id="4" name="Content Placeholder 3">
            <a:extLst>
              <a:ext uri="{FF2B5EF4-FFF2-40B4-BE49-F238E27FC236}">
                <a16:creationId xmlns:a16="http://schemas.microsoft.com/office/drawing/2014/main" id="{38C3C37D-68E4-31FB-3349-1A9CA9F19BC1}"/>
              </a:ext>
            </a:extLst>
          </p:cNvPr>
          <p:cNvSpPr>
            <a:spLocks noGrp="1"/>
          </p:cNvSpPr>
          <p:nvPr>
            <p:ph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4. GitHub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 Used to store and share the project source code.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5. Google Sheets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a:ea typeface="+mn-ea"/>
                <a:cs typeface="+mn-cs"/>
              </a:rPr>
              <a:t>– Used to design and organize manual and automated test cases.</a:t>
            </a:r>
          </a:p>
          <a:p>
            <a:endParaRPr lang="en-US" dirty="0"/>
          </a:p>
        </p:txBody>
      </p:sp>
      <p:sp>
        <p:nvSpPr>
          <p:cNvPr id="3" name="Slide Number Placeholder 2">
            <a:extLst>
              <a:ext uri="{FF2B5EF4-FFF2-40B4-BE49-F238E27FC236}">
                <a16:creationId xmlns:a16="http://schemas.microsoft.com/office/drawing/2014/main" id="{C7F86E9C-915C-BC94-EAB6-303F2DFB1A3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3649904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577</TotalTime>
  <Words>576</Words>
  <Application>Microsoft Office PowerPoint</Application>
  <PresentationFormat>Widescreen</PresentationFormat>
  <Paragraphs>98</Paragraphs>
  <Slides>16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Cambria Math</vt:lpstr>
      <vt:lpstr>Century Gothic</vt:lpstr>
      <vt:lpstr>Italic</vt:lpstr>
      <vt:lpstr>Segoe Print</vt:lpstr>
      <vt:lpstr>Wingdings 3</vt:lpstr>
      <vt:lpstr>Ion Boardroom</vt:lpstr>
      <vt:lpstr>SWAG LABS WEBSITE TEST AUTOMATION PROJECT</vt:lpstr>
      <vt:lpstr>PowerPoint Presentation</vt:lpstr>
      <vt:lpstr>Index</vt:lpstr>
      <vt:lpstr>What Is Test Automation</vt:lpstr>
      <vt:lpstr>Why use automated testing </vt:lpstr>
      <vt:lpstr>Brief About SWAG Labs </vt:lpstr>
      <vt:lpstr>Test Automation Process </vt:lpstr>
      <vt:lpstr>Tools Used </vt:lpstr>
      <vt:lpstr>Tools Used </vt:lpstr>
      <vt:lpstr>Automation Test Suites </vt:lpstr>
      <vt:lpstr>Selenium test scripts</vt:lpstr>
      <vt:lpstr>Selenium test scripts</vt:lpstr>
      <vt:lpstr> The Demo</vt:lpstr>
      <vt:lpstr>GitHub Repo </vt:lpstr>
      <vt:lpstr>Conclusion</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Rana Reda</dc:creator>
  <cp:lastModifiedBy>nada disouky</cp:lastModifiedBy>
  <cp:revision>4</cp:revision>
  <dcterms:created xsi:type="dcterms:W3CDTF">2025-04-18T22:44:39Z</dcterms:created>
  <dcterms:modified xsi:type="dcterms:W3CDTF">2025-04-21T13:15:09Z</dcterms:modified>
</cp:coreProperties>
</file>